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7" r:id="rId5"/>
    <p:sldId id="256" r:id="rId6"/>
    <p:sldId id="259" r:id="rId7"/>
    <p:sldId id="258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embeddedFontLst>
    <p:embeddedFont>
      <p:font typeface="AppleSDGothicNeoB00" panose="02000503000000000000" pitchFamily="2" charset="-127"/>
      <p:regular r:id="rId14"/>
    </p:embeddedFont>
    <p:embeddedFont>
      <p:font typeface="AppleSDGothicNeoR00" panose="02000503000000000000" pitchFamily="2" charset="-127"/>
      <p:regular r:id="rId15"/>
    </p:embeddedFont>
    <p:embeddedFont>
      <p:font typeface="AppleSDGothicNeoSB00" panose="02000503000000000000" pitchFamily="2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94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50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54B72E-7043-4030-9D58-4A8F96DC5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9E50F-8E2B-4621-8B2B-60828B044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DA47DC-F36D-44E1-AB6C-8B4E52603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C7AC63-EBEC-44EC-B04E-F246486C9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DB8F42-913D-438E-92BC-10347262B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066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66198A-9057-4554-A874-663DB1F8E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5364B5-A4CB-46A0-93FD-FADFF4007A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A955C2-9A17-4D64-BB43-9057E9803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679902-1B01-4E67-BB5C-78F624F66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8BBE39-475E-4B6D-B252-8B3A29039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17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6ED704-BC74-4312-8AAC-714E6214D6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3E24B2-CDA8-45AE-8F1B-EC107D3AEC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422A01-1795-4E9C-B877-1046B199C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BF5AF-4C14-432E-9CCE-F3AD436F2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5223BB-4C41-46B5-B71A-C6B29DF6A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764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C73E0E-BCFE-4FC8-B2EF-D6CFFCE76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278391-7C63-42D1-B923-5FBE4945E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F948ED-8A05-4CC0-8257-08C1F527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81A023-E764-43A5-B6C8-4E79591E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A40756-4123-4C37-BF16-347BF0801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140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DC8A8-3336-4106-BA89-3B724153A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F70ED7-CD22-4751-99DB-2524CFEF0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EADFF5-8B5D-473E-A322-455D54EC0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3EB4CA-B36A-4FAC-98CB-F79C79D85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8E78BC-D564-40F7-9560-08EEB36C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134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94A8B-BD65-446F-A3BA-89B18B99E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A1ED02-318E-42B6-BA96-71D8B0DD0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503D4A-C49E-4D6F-9D5E-CB92DCA12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0983A7-9DDD-4217-BEBE-C373DC40D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00226F-3651-4A1A-A2C0-6587E6D0C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27085B-903C-4A2B-8031-AF4C2DE7A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674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06A2EA-E6A8-4414-ABF8-0F909E5C6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8AD7E0-DB74-496B-9246-8184CDB4B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9BFF79-D887-4DEB-8287-BD478CFE4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D6416C3-C629-4577-AC04-CA7F3A2B77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4DB3F9-A581-491B-B843-59BDE35BC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52ED9F3-B888-4B89-A31F-1B29AD080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FD941B7-99AF-4F7C-8CE7-AA00C725D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AF88E4-905E-4B2B-A809-82740D1DC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3012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10462-854E-4AD8-8A49-E30D544A3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439C19-AA52-4B68-8ADC-5A2E76B1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F66DE4-733A-4C86-82A0-DC1FDD008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3E969E-A609-4092-B947-425DB5432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558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D080F48-46AA-4B71-899E-E62E533B8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7019CB-AC12-4B51-95C3-1492AE425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39E095-4D8D-4687-98A3-04CBF1354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142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07CB2A-5522-4140-871E-A9FB00F70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81DFBD-5FC0-45EA-8918-CE85B6D25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993FD5-9708-4BE0-A9DC-E8B7404A7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748BBF-5719-4234-A2EC-4643B00AF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682F64-6F9E-4C7C-93F4-DCE05868F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F13A55-6F00-4873-868B-82C32F510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9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55309-BD84-4FAE-8E84-46A055E9C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2A24CB1-CEC2-4C21-9035-FDC47591F7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A7E5BA-CAAD-43EE-B8DF-189348F7E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60F6E7-00EE-4184-9241-6800515D0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67CC23-4F0B-420F-A6B4-FC6DFF22E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591436-CB14-4A14-A60F-B6C1FAE9B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020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EC7207-F511-47A6-ADB5-34EC13972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3374F2-E97E-4791-8B33-6A26FB45B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A25749-BD0F-440F-810A-5EF44068C3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ED263-6F89-4529-B0CC-F713F6D25CB4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738D8B-21CD-42E7-BB2C-4B907BD246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A6892C-AB16-4B26-B047-E5B98FD00F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72193-7873-4B76-B729-7A1400683F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295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49C91B-77AC-46B7-A2E0-7B85900FAE5C}"/>
              </a:ext>
            </a:extLst>
          </p:cNvPr>
          <p:cNvSpPr txBox="1"/>
          <p:nvPr/>
        </p:nvSpPr>
        <p:spPr>
          <a:xfrm>
            <a:off x="4293743" y="3152001"/>
            <a:ext cx="36045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rgbClr val="6194F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Positional</a:t>
            </a:r>
            <a:r>
              <a:rPr lang="ko-KR" altLang="en-US" sz="3000" dirty="0">
                <a:solidFill>
                  <a:srgbClr val="6194F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en-US" altLang="ko-KR" sz="3000" dirty="0">
                <a:solidFill>
                  <a:srgbClr val="6194F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Encoding</a:t>
            </a:r>
            <a:endParaRPr lang="ko-KR" altLang="en-US" sz="3000" dirty="0">
              <a:solidFill>
                <a:srgbClr val="6194F8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824A7B-0386-43E6-85D1-6A8B85818116}"/>
              </a:ext>
            </a:extLst>
          </p:cNvPr>
          <p:cNvSpPr txBox="1"/>
          <p:nvPr/>
        </p:nvSpPr>
        <p:spPr>
          <a:xfrm>
            <a:off x="5677454" y="5092104"/>
            <a:ext cx="8370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6194F8"/>
                </a:solidFill>
                <a:latin typeface="AppleSDGothicNeoR00" panose="02000503000000000000" pitchFamily="2" charset="-127"/>
                <a:ea typeface="AppleSDGothicNeoR00" panose="02000503000000000000" pitchFamily="2" charset="-127"/>
              </a:rPr>
              <a:t>고  지  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F66E2F-E321-4E09-B5A6-F312FEB43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449" y="176248"/>
            <a:ext cx="1005250" cy="40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12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7357525-C4A7-4E24-899A-2DA4CFBE1EBB}"/>
              </a:ext>
            </a:extLst>
          </p:cNvPr>
          <p:cNvCxnSpPr/>
          <p:nvPr/>
        </p:nvCxnSpPr>
        <p:spPr>
          <a:xfrm>
            <a:off x="0" y="767450"/>
            <a:ext cx="12192000" cy="0"/>
          </a:xfrm>
          <a:prstGeom prst="line">
            <a:avLst/>
          </a:prstGeom>
          <a:ln w="19050">
            <a:solidFill>
              <a:srgbClr val="6194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7EB7FA21-5E09-4397-AD09-53F794264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449" y="176248"/>
            <a:ext cx="1005250" cy="40552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131BD80-CD30-4297-A282-685E338FB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484" y="1435553"/>
            <a:ext cx="3713000" cy="46010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3867B5-9181-46E9-9C61-2DA23A7815E4}"/>
              </a:ext>
            </a:extLst>
          </p:cNvPr>
          <p:cNvSpPr txBox="1"/>
          <p:nvPr/>
        </p:nvSpPr>
        <p:spPr>
          <a:xfrm>
            <a:off x="218301" y="176248"/>
            <a:ext cx="2876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</a:t>
            </a:r>
            <a:r>
              <a:rPr lang="ko-KR" altLang="en-US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Encoding</a:t>
            </a:r>
            <a:endParaRPr lang="ko-KR" altLang="en-US" sz="24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0F557998-98CF-4633-90E1-C76B7B3AD69F}"/>
              </a:ext>
            </a:extLst>
          </p:cNvPr>
          <p:cNvSpPr/>
          <p:nvPr/>
        </p:nvSpPr>
        <p:spPr>
          <a:xfrm>
            <a:off x="3811713" y="4520630"/>
            <a:ext cx="390393" cy="269691"/>
          </a:xfrm>
          <a:prstGeom prst="rightArrow">
            <a:avLst/>
          </a:prstGeom>
          <a:solidFill>
            <a:srgbClr val="6194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027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7357525-C4A7-4E24-899A-2DA4CFBE1EBB}"/>
              </a:ext>
            </a:extLst>
          </p:cNvPr>
          <p:cNvCxnSpPr/>
          <p:nvPr/>
        </p:nvCxnSpPr>
        <p:spPr>
          <a:xfrm>
            <a:off x="0" y="767450"/>
            <a:ext cx="12192000" cy="0"/>
          </a:xfrm>
          <a:prstGeom prst="line">
            <a:avLst/>
          </a:prstGeom>
          <a:ln w="19050">
            <a:solidFill>
              <a:srgbClr val="6194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7EB7FA21-5E09-4397-AD09-53F794264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449" y="176248"/>
            <a:ext cx="1005250" cy="4055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8A0F63-96D1-4E3F-B8FC-160A6CCC0113}"/>
              </a:ext>
            </a:extLst>
          </p:cNvPr>
          <p:cNvSpPr txBox="1"/>
          <p:nvPr/>
        </p:nvSpPr>
        <p:spPr>
          <a:xfrm>
            <a:off x="218301" y="176248"/>
            <a:ext cx="2876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</a:t>
            </a:r>
            <a:r>
              <a:rPr lang="ko-KR" altLang="en-US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Encoding</a:t>
            </a:r>
            <a:endParaRPr lang="ko-KR" altLang="en-US" sz="24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8DCD40-C16E-4E30-A372-6B47B425AC2E}"/>
              </a:ext>
            </a:extLst>
          </p:cNvPr>
          <p:cNvSpPr txBox="1"/>
          <p:nvPr/>
        </p:nvSpPr>
        <p:spPr>
          <a:xfrm>
            <a:off x="583512" y="1306289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 Encoding</a:t>
            </a:r>
            <a:endParaRPr lang="ko-KR" altLang="en-US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CD2CFF-958D-46BD-B930-3A8EE5DCA30E}"/>
              </a:ext>
            </a:extLst>
          </p:cNvPr>
          <p:cNvSpPr txBox="1"/>
          <p:nvPr/>
        </p:nvSpPr>
        <p:spPr>
          <a:xfrm>
            <a:off x="934538" y="1966005"/>
            <a:ext cx="4384222" cy="804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RNN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시퀀스를 순서대로 입력 받아 학습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구조 특성 상 출력 시퀀스에 자연스럽게 순서를 매길 수 있음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1026" name="Picture 2" descr="RNN 이미지 검색결과">
            <a:extLst>
              <a:ext uri="{FF2B5EF4-FFF2-40B4-BE49-F238E27FC236}">
                <a16:creationId xmlns:a16="http://schemas.microsoft.com/office/drawing/2014/main" id="{1565E3D5-D7D0-4C7A-B991-81EA4CAAE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811" y="3622426"/>
            <a:ext cx="3319020" cy="111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EAF09D-62D9-41F6-9C9F-9BE505F98C49}"/>
              </a:ext>
            </a:extLst>
          </p:cNvPr>
          <p:cNvSpPr txBox="1"/>
          <p:nvPr/>
        </p:nvSpPr>
        <p:spPr>
          <a:xfrm>
            <a:off x="6370604" y="1966005"/>
            <a:ext cx="4872449" cy="1284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Transformer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self-attention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을 활용한 학습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RNN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구조를 버림으로써 학습 속도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장기간 패턴 측면에서 이득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구조 특성 상 출력 시퀀스의 순서를 매길 장치 필요</a:t>
            </a:r>
            <a:b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</a:br>
            <a:r>
              <a:rPr lang="ko-KR" altLang="en-US" sz="1200" b="0" i="0" dirty="0">
                <a:solidFill>
                  <a:srgbClr val="6194F8"/>
                </a:solidFill>
                <a:effectLst/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→ </a:t>
            </a:r>
            <a:r>
              <a:rPr lang="en-US" altLang="ko-KR" sz="1200" b="0" i="1" dirty="0">
                <a:solidFill>
                  <a:srgbClr val="6194F8"/>
                </a:solidFill>
                <a:effectLst/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 Encoding</a:t>
            </a:r>
            <a:endParaRPr lang="en-US" altLang="ko-KR" sz="1200" i="1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02FE87-AEE0-44AE-AE35-E00AFB6E2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5467" y="3502093"/>
            <a:ext cx="4102722" cy="189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5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7357525-C4A7-4E24-899A-2DA4CFBE1EBB}"/>
              </a:ext>
            </a:extLst>
          </p:cNvPr>
          <p:cNvCxnSpPr/>
          <p:nvPr/>
        </p:nvCxnSpPr>
        <p:spPr>
          <a:xfrm>
            <a:off x="0" y="767450"/>
            <a:ext cx="12192000" cy="0"/>
          </a:xfrm>
          <a:prstGeom prst="line">
            <a:avLst/>
          </a:prstGeom>
          <a:ln w="19050">
            <a:solidFill>
              <a:srgbClr val="6194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7EB7FA21-5E09-4397-AD09-53F794264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449" y="176248"/>
            <a:ext cx="1005250" cy="4055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8A0F63-96D1-4E3F-B8FC-160A6CCC0113}"/>
              </a:ext>
            </a:extLst>
          </p:cNvPr>
          <p:cNvSpPr txBox="1"/>
          <p:nvPr/>
        </p:nvSpPr>
        <p:spPr>
          <a:xfrm>
            <a:off x="218301" y="176248"/>
            <a:ext cx="2876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</a:t>
            </a:r>
            <a:r>
              <a:rPr lang="ko-KR" altLang="en-US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Encoding</a:t>
            </a:r>
            <a:endParaRPr lang="ko-KR" altLang="en-US" sz="24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8DCD40-C16E-4E30-A372-6B47B425AC2E}"/>
              </a:ext>
            </a:extLst>
          </p:cNvPr>
          <p:cNvSpPr txBox="1"/>
          <p:nvPr/>
        </p:nvSpPr>
        <p:spPr>
          <a:xfrm>
            <a:off x="540360" y="1136934"/>
            <a:ext cx="23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순서를 매길 만 한 방법</a:t>
            </a:r>
            <a:r>
              <a:rPr lang="en-US" altLang="ko-KR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?</a:t>
            </a:r>
            <a:endParaRPr lang="ko-KR" altLang="en-US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BFE5CFD6-56DD-41AE-824E-8497B87A00F8}"/>
              </a:ext>
            </a:extLst>
          </p:cNvPr>
          <p:cNvGrpSpPr/>
          <p:nvPr/>
        </p:nvGrpSpPr>
        <p:grpSpPr>
          <a:xfrm>
            <a:off x="982187" y="1730017"/>
            <a:ext cx="4673620" cy="4360533"/>
            <a:chOff x="890747" y="1609917"/>
            <a:chExt cx="4673620" cy="4360533"/>
          </a:xfrm>
        </p:grpSpPr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5D9D957A-2A43-444D-9DC3-566175569EB0}"/>
                </a:ext>
              </a:extLst>
            </p:cNvPr>
            <p:cNvGrpSpPr/>
            <p:nvPr/>
          </p:nvGrpSpPr>
          <p:grpSpPr>
            <a:xfrm>
              <a:off x="890747" y="1609917"/>
              <a:ext cx="4673620" cy="1955853"/>
              <a:chOff x="708172" y="1840561"/>
              <a:chExt cx="4673620" cy="1955853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CCD2CFF-958D-46BD-B930-3A8EE5DCA30E}"/>
                  </a:ext>
                </a:extLst>
              </p:cNvPr>
              <p:cNvSpPr txBox="1"/>
              <p:nvPr/>
            </p:nvSpPr>
            <p:spPr>
              <a:xfrm>
                <a:off x="708172" y="1840561"/>
                <a:ext cx="4673620" cy="10787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ko-KR" sz="1400" dirty="0">
                    <a:solidFill>
                      <a:srgbClr val="6194F8"/>
                    </a:solidFill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Time step ∈ [0, 1]</a:t>
                </a: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가장 빠른 순서가 </a:t>
                </a:r>
                <a:r>
                  <a:rPr lang="en-US" altLang="ko-KR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0, </a:t>
                </a: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가장 마지막 순서가 </a:t>
                </a:r>
                <a:r>
                  <a:rPr lang="en-US" altLang="ko-KR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1</a:t>
                </a: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이 되도록 값을 매기는 방법</a:t>
                </a:r>
                <a:endParaRPr lang="en-US" altLang="ko-KR" sz="1200" dirty="0">
                  <a:latin typeface="AppleSDGothicNeoSB00" panose="02000503000000000000" pitchFamily="2" charset="-127"/>
                  <a:ea typeface="AppleSDGothicNeoSB00" panose="02000503000000000000" pitchFamily="2" charset="-127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시퀀스의 길이를 파악하기 어려움</a:t>
                </a:r>
                <a:endParaRPr lang="en-US" altLang="ko-KR" sz="1200" dirty="0">
                  <a:latin typeface="AppleSDGothicNeoSB00" panose="02000503000000000000" pitchFamily="2" charset="-127"/>
                  <a:ea typeface="AppleSDGothicNeoSB00" panose="02000503000000000000" pitchFamily="2" charset="-127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각 </a:t>
                </a:r>
                <a:r>
                  <a:rPr lang="en-US" altLang="ko-KR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time step </a:t>
                </a: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값이 일관성 있는 의미를 갖기 어려움</a:t>
                </a:r>
                <a:endParaRPr lang="en-US" altLang="ko-KR" sz="1200" dirty="0">
                  <a:latin typeface="AppleSDGothicNeoSB00" panose="02000503000000000000" pitchFamily="2" charset="-127"/>
                  <a:ea typeface="AppleSDGothicNeoSB00" panose="02000503000000000000" pitchFamily="2" charset="-127"/>
                </a:endParaRPr>
              </a:p>
            </p:txBody>
          </p: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44BC2A96-1238-493F-AE27-EDB88A577B35}"/>
                  </a:ext>
                </a:extLst>
              </p:cNvPr>
              <p:cNvGrpSpPr/>
              <p:nvPr/>
            </p:nvGrpSpPr>
            <p:grpSpPr>
              <a:xfrm>
                <a:off x="1573482" y="2981362"/>
                <a:ext cx="2565874" cy="815052"/>
                <a:chOff x="1658991" y="3721489"/>
                <a:chExt cx="2565874" cy="815052"/>
              </a:xfrm>
            </p:grpSpPr>
            <p:pic>
              <p:nvPicPr>
                <p:cNvPr id="45" name="그림 44">
                  <a:extLst>
                    <a:ext uri="{FF2B5EF4-FFF2-40B4-BE49-F238E27FC236}">
                      <a16:creationId xmlns:a16="http://schemas.microsoft.com/office/drawing/2014/main" id="{6F1B67DD-87AB-48EC-852A-E42DB6B4EB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658991" y="4144255"/>
                  <a:ext cx="2565874" cy="392286"/>
                </a:xfrm>
                <a:prstGeom prst="rect">
                  <a:avLst/>
                </a:prstGeom>
              </p:spPr>
            </p:pic>
            <p:pic>
              <p:nvPicPr>
                <p:cNvPr id="47" name="그림 46">
                  <a:extLst>
                    <a:ext uri="{FF2B5EF4-FFF2-40B4-BE49-F238E27FC236}">
                      <a16:creationId xmlns:a16="http://schemas.microsoft.com/office/drawing/2014/main" id="{5F470190-F5B8-4A38-BA62-9E0E770CCD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793817" y="3721489"/>
                  <a:ext cx="2296223" cy="35914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460643D5-D3B9-404F-AE78-91C1AFA17A1C}"/>
                </a:ext>
              </a:extLst>
            </p:cNvPr>
            <p:cNvGrpSpPr/>
            <p:nvPr/>
          </p:nvGrpSpPr>
          <p:grpSpPr>
            <a:xfrm>
              <a:off x="890747" y="3738252"/>
              <a:ext cx="4673620" cy="2232198"/>
              <a:chOff x="769132" y="3995536"/>
              <a:chExt cx="4673620" cy="2232198"/>
            </a:xfrm>
          </p:grpSpPr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8D45198-BF44-4510-A900-947238E80488}"/>
                  </a:ext>
                </a:extLst>
              </p:cNvPr>
              <p:cNvSpPr txBox="1"/>
              <p:nvPr/>
            </p:nvSpPr>
            <p:spPr>
              <a:xfrm>
                <a:off x="769132" y="3995536"/>
                <a:ext cx="4673620" cy="1558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ko-KR" sz="1400" dirty="0">
                    <a:solidFill>
                      <a:srgbClr val="6194F8"/>
                    </a:solidFill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Numbering</a:t>
                </a: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가장 빠른 순서부터 </a:t>
                </a:r>
                <a:r>
                  <a:rPr lang="en-US" altLang="ko-KR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1, 2, 3, … </a:t>
                </a: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으로 숫자를 부여</a:t>
                </a:r>
                <a:endParaRPr lang="en-US" altLang="ko-KR" sz="1200" dirty="0">
                  <a:latin typeface="AppleSDGothicNeoSB00" panose="02000503000000000000" pitchFamily="2" charset="-127"/>
                  <a:ea typeface="AppleSDGothicNeoSB00" panose="02000503000000000000" pitchFamily="2" charset="-127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시퀀스 길이가 길 경우 값이 매우 커질 수 있음</a:t>
                </a:r>
                <a:endParaRPr lang="en-US" altLang="ko-KR" sz="1200" dirty="0">
                  <a:latin typeface="AppleSDGothicNeoSB00" panose="02000503000000000000" pitchFamily="2" charset="-127"/>
                  <a:ea typeface="AppleSDGothicNeoSB00" panose="02000503000000000000" pitchFamily="2" charset="-127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Positional</a:t>
                </a: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 </a:t>
                </a:r>
                <a:r>
                  <a:rPr lang="en-US" altLang="ko-KR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Encoding</a:t>
                </a: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 벡터의 길이가 일정하지 않아 모델의 </a:t>
                </a:r>
                <a:r>
                  <a:rPr lang="en-US" altLang="ko-KR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generalization</a:t>
                </a:r>
                <a:r>
                  <a:rPr lang="ko-KR" altLang="en-US" sz="1200" dirty="0">
                    <a:latin typeface="AppleSDGothicNeoSB00" panose="02000503000000000000" pitchFamily="2" charset="-127"/>
                    <a:ea typeface="AppleSDGothicNeoSB00" panose="02000503000000000000" pitchFamily="2" charset="-127"/>
                  </a:rPr>
                  <a:t>이 떨어질 수 있음</a:t>
                </a:r>
                <a:endParaRPr lang="en-US" altLang="ko-KR" sz="1200" dirty="0">
                  <a:latin typeface="AppleSDGothicNeoSB00" panose="02000503000000000000" pitchFamily="2" charset="-127"/>
                  <a:ea typeface="AppleSDGothicNeoSB00" panose="02000503000000000000" pitchFamily="2" charset="-127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endParaRPr lang="en-US" altLang="ko-KR" sz="1200" dirty="0">
                  <a:latin typeface="AppleSDGothicNeoSB00" panose="02000503000000000000" pitchFamily="2" charset="-127"/>
                  <a:ea typeface="AppleSDGothicNeoSB00" panose="02000503000000000000" pitchFamily="2" charset="-127"/>
                </a:endParaRPr>
              </a:p>
            </p:txBody>
          </p: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1B002E8A-59D7-4BAD-A36D-1629BD5B6DCF}"/>
                  </a:ext>
                </a:extLst>
              </p:cNvPr>
              <p:cNvGrpSpPr/>
              <p:nvPr/>
            </p:nvGrpSpPr>
            <p:grpSpPr>
              <a:xfrm>
                <a:off x="1653592" y="5394940"/>
                <a:ext cx="2546724" cy="832794"/>
                <a:chOff x="1617639" y="5364049"/>
                <a:chExt cx="2546724" cy="832794"/>
              </a:xfrm>
            </p:grpSpPr>
            <p:pic>
              <p:nvPicPr>
                <p:cNvPr id="77" name="그림 76">
                  <a:extLst>
                    <a:ext uri="{FF2B5EF4-FFF2-40B4-BE49-F238E27FC236}">
                      <a16:creationId xmlns:a16="http://schemas.microsoft.com/office/drawing/2014/main" id="{83C72BF4-6079-4DD3-8020-853C734770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79034" y="5364049"/>
                  <a:ext cx="2432678" cy="404778"/>
                </a:xfrm>
                <a:prstGeom prst="rect">
                  <a:avLst/>
                </a:prstGeom>
              </p:spPr>
            </p:pic>
            <p:pic>
              <p:nvPicPr>
                <p:cNvPr id="79" name="그림 78">
                  <a:extLst>
                    <a:ext uri="{FF2B5EF4-FFF2-40B4-BE49-F238E27FC236}">
                      <a16:creationId xmlns:a16="http://schemas.microsoft.com/office/drawing/2014/main" id="{9476B0D7-0592-499C-BEF2-72EE38B424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617639" y="5792065"/>
                  <a:ext cx="2546724" cy="404778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81" name="화살표: 오른쪽 80">
            <a:extLst>
              <a:ext uri="{FF2B5EF4-FFF2-40B4-BE49-F238E27FC236}">
                <a16:creationId xmlns:a16="http://schemas.microsoft.com/office/drawing/2014/main" id="{22AC1FB0-AA02-495E-B042-54D478427195}"/>
              </a:ext>
            </a:extLst>
          </p:cNvPr>
          <p:cNvSpPr/>
          <p:nvPr/>
        </p:nvSpPr>
        <p:spPr>
          <a:xfrm>
            <a:off x="5940241" y="3496257"/>
            <a:ext cx="311517" cy="241995"/>
          </a:xfrm>
          <a:prstGeom prst="rightArrow">
            <a:avLst/>
          </a:prstGeom>
          <a:solidFill>
            <a:srgbClr val="6194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1A1F8A6-8F3D-480B-93FC-F5EFC00B215F}"/>
              </a:ext>
            </a:extLst>
          </p:cNvPr>
          <p:cNvSpPr txBox="1"/>
          <p:nvPr/>
        </p:nvSpPr>
        <p:spPr>
          <a:xfrm>
            <a:off x="7064466" y="3037864"/>
            <a:ext cx="4274094" cy="1158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 Encoding</a:t>
            </a:r>
            <a:r>
              <a:rPr lang="ko-KR" altLang="en-US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 갖춰야 할 요소</a:t>
            </a:r>
            <a:endParaRPr lang="en-US" altLang="ko-KR" sz="16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Uniqueness: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각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time step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에 대해 유일한 표현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Consistency: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문장 길이에 좌우되지 않는 일관성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Generalization: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문장 길이에 좌우되지 않는 모델 일반성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3358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7357525-C4A7-4E24-899A-2DA4CFBE1EBB}"/>
              </a:ext>
            </a:extLst>
          </p:cNvPr>
          <p:cNvCxnSpPr/>
          <p:nvPr/>
        </p:nvCxnSpPr>
        <p:spPr>
          <a:xfrm>
            <a:off x="0" y="767450"/>
            <a:ext cx="12192000" cy="0"/>
          </a:xfrm>
          <a:prstGeom prst="line">
            <a:avLst/>
          </a:prstGeom>
          <a:ln w="19050">
            <a:solidFill>
              <a:srgbClr val="6194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7EB7FA21-5E09-4397-AD09-53F794264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449" y="176248"/>
            <a:ext cx="1005250" cy="4055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8A0F63-96D1-4E3F-B8FC-160A6CCC0113}"/>
              </a:ext>
            </a:extLst>
          </p:cNvPr>
          <p:cNvSpPr txBox="1"/>
          <p:nvPr/>
        </p:nvSpPr>
        <p:spPr>
          <a:xfrm>
            <a:off x="218301" y="176248"/>
            <a:ext cx="2876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</a:t>
            </a:r>
            <a:r>
              <a:rPr lang="ko-KR" altLang="en-US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Encoding</a:t>
            </a:r>
            <a:endParaRPr lang="ko-KR" altLang="en-US" sz="24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08B8805-1FA3-4FD8-B922-B7B6DECD5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6023" y="4084779"/>
            <a:ext cx="1432068" cy="2005771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D7D8F366-82E5-4908-B74B-F3B3455FB8DB}"/>
              </a:ext>
            </a:extLst>
          </p:cNvPr>
          <p:cNvGrpSpPr/>
          <p:nvPr/>
        </p:nvGrpSpPr>
        <p:grpSpPr>
          <a:xfrm>
            <a:off x="1075370" y="3319317"/>
            <a:ext cx="4388178" cy="545823"/>
            <a:chOff x="915010" y="3102455"/>
            <a:chExt cx="5250560" cy="653090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42318FB-A883-4B26-A731-0BC901328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5010" y="3102455"/>
              <a:ext cx="3316121" cy="653090"/>
            </a:xfrm>
            <a:prstGeom prst="rect">
              <a:avLst/>
            </a:prstGeom>
          </p:spPr>
        </p:pic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0DB401C5-7183-4B0A-B19F-C6E4118DAE5E}"/>
                </a:ext>
              </a:extLst>
            </p:cNvPr>
            <p:cNvGrpSpPr/>
            <p:nvPr/>
          </p:nvGrpSpPr>
          <p:grpSpPr>
            <a:xfrm>
              <a:off x="4154931" y="3192197"/>
              <a:ext cx="2010639" cy="540488"/>
              <a:chOff x="2161618" y="3695636"/>
              <a:chExt cx="3402086" cy="914528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0F2BAB0A-F4C4-4FCE-A2E2-9C552C2435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82175" y="3695636"/>
                <a:ext cx="2181529" cy="914528"/>
              </a:xfrm>
              <a:prstGeom prst="rect">
                <a:avLst/>
              </a:prstGeom>
            </p:spPr>
          </p:pic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243AFA94-7A8A-4FE2-9B52-181BC0C3F8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61618" y="3786142"/>
                <a:ext cx="1219372" cy="657317"/>
              </a:xfrm>
              <a:prstGeom prst="rect">
                <a:avLst/>
              </a:prstGeom>
            </p:spPr>
          </p:pic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BE2BDDBF-2185-4A0A-A0D2-4B8C5885260A}"/>
              </a:ext>
            </a:extLst>
          </p:cNvPr>
          <p:cNvSpPr txBox="1"/>
          <p:nvPr/>
        </p:nvSpPr>
        <p:spPr>
          <a:xfrm>
            <a:off x="557110" y="1232017"/>
            <a:ext cx="365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Transformer</a:t>
            </a:r>
            <a:r>
              <a:rPr lang="ko-KR" altLang="en-US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의</a:t>
            </a:r>
            <a:r>
              <a:rPr lang="en-US" altLang="ko-KR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Positional Encoding</a:t>
            </a:r>
            <a:endParaRPr lang="ko-KR" altLang="en-US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056275-554E-4BB2-BBAD-621C56F41D32}"/>
              </a:ext>
            </a:extLst>
          </p:cNvPr>
          <p:cNvSpPr txBox="1"/>
          <p:nvPr/>
        </p:nvSpPr>
        <p:spPr>
          <a:xfrm>
            <a:off x="789928" y="1842270"/>
            <a:ext cx="4673620" cy="1358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Sinusoidal positional encoding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위치 정보를 하나의 값이 아닌 차원이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d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인 벡터로 표현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벡터의 각 성분은 사인 함수 또는 코사인 함수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삼각 함수의 주기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(w)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는 공비가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(1/10000)</a:t>
            </a:r>
            <a:r>
              <a:rPr lang="en-US" altLang="ko-KR" sz="1200" baseline="300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2/d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인 등비수열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벡터 내 뒤에 위치하는 성분일 수록 주기가 감소하는 형태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22D01740-616D-41B0-92D9-714F3F0FB7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8221" y="2618784"/>
            <a:ext cx="4940312" cy="229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58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7357525-C4A7-4E24-899A-2DA4CFBE1EBB}"/>
              </a:ext>
            </a:extLst>
          </p:cNvPr>
          <p:cNvCxnSpPr/>
          <p:nvPr/>
        </p:nvCxnSpPr>
        <p:spPr>
          <a:xfrm>
            <a:off x="0" y="767450"/>
            <a:ext cx="12192000" cy="0"/>
          </a:xfrm>
          <a:prstGeom prst="line">
            <a:avLst/>
          </a:prstGeom>
          <a:ln w="19050">
            <a:solidFill>
              <a:srgbClr val="6194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7EB7FA21-5E09-4397-AD09-53F794264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449" y="176248"/>
            <a:ext cx="1005250" cy="4055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8A0F63-96D1-4E3F-B8FC-160A6CCC0113}"/>
              </a:ext>
            </a:extLst>
          </p:cNvPr>
          <p:cNvSpPr txBox="1"/>
          <p:nvPr/>
        </p:nvSpPr>
        <p:spPr>
          <a:xfrm>
            <a:off x="218301" y="176248"/>
            <a:ext cx="2876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</a:t>
            </a:r>
            <a:r>
              <a:rPr lang="ko-KR" altLang="en-US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Encoding</a:t>
            </a:r>
            <a:endParaRPr lang="ko-KR" altLang="en-US" sz="24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2BDDBF-2185-4A0A-A0D2-4B8C5885260A}"/>
              </a:ext>
            </a:extLst>
          </p:cNvPr>
          <p:cNvSpPr txBox="1"/>
          <p:nvPr/>
        </p:nvSpPr>
        <p:spPr>
          <a:xfrm>
            <a:off x="557110" y="1232017"/>
            <a:ext cx="2414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왜 삼각함수를 활용할까</a:t>
            </a:r>
            <a:r>
              <a:rPr lang="en-US" altLang="ko-KR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?</a:t>
            </a:r>
            <a:endParaRPr lang="ko-KR" altLang="en-US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056275-554E-4BB2-BBAD-621C56F41D32}"/>
              </a:ext>
            </a:extLst>
          </p:cNvPr>
          <p:cNvSpPr txBox="1"/>
          <p:nvPr/>
        </p:nvSpPr>
        <p:spPr>
          <a:xfrm>
            <a:off x="723589" y="1838808"/>
            <a:ext cx="4673620" cy="1118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이진법을 활용한 표현</a:t>
            </a:r>
            <a:endParaRPr lang="en-US" altLang="ko-KR" sz="16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0, 1, 2, …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의 순서로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time step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별 순서를 매기는 경우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이진법을 사용하면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0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과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1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을 활용한 </a:t>
            </a:r>
            <a:r>
              <a:rPr lang="ko-KR" altLang="en-US" sz="12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유일한 표현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가능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하지만 길이가 길어질 수록 필요한 자릿수가 많아지는 문제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EA6657D-7274-4E57-9AE6-2492C52C1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819" y="3499763"/>
            <a:ext cx="2703180" cy="186101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D7E3078-7C96-4022-ACCF-81883BB59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6675" y="3208350"/>
            <a:ext cx="1744836" cy="24438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A848FC0-DB96-49AA-97E0-8EA947A13AFD}"/>
              </a:ext>
            </a:extLst>
          </p:cNvPr>
          <p:cNvSpPr txBox="1"/>
          <p:nvPr/>
        </p:nvSpPr>
        <p:spPr>
          <a:xfrm>
            <a:off x="6362283" y="1838808"/>
            <a:ext cx="4673620" cy="1118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Sinusoidal positional encoding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이진법의 유일한 표현 방법을 삼각함수로 대체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삼각함수의 주기를 활용하므로 벡터 길이를 일정하게 유지</a:t>
            </a:r>
            <a:b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</a:br>
            <a:r>
              <a:rPr lang="ko-KR" altLang="en-US" sz="1200" b="0" i="0" dirty="0">
                <a:effectLst/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→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이진법의 자릿수 문제가 발생하지 않음</a:t>
            </a:r>
          </a:p>
        </p:txBody>
      </p:sp>
    </p:spTree>
    <p:extLst>
      <p:ext uri="{BB962C8B-B14F-4D97-AF65-F5344CB8AC3E}">
        <p14:creationId xmlns:p14="http://schemas.microsoft.com/office/powerpoint/2010/main" val="2516836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7357525-C4A7-4E24-899A-2DA4CFBE1EBB}"/>
              </a:ext>
            </a:extLst>
          </p:cNvPr>
          <p:cNvCxnSpPr/>
          <p:nvPr/>
        </p:nvCxnSpPr>
        <p:spPr>
          <a:xfrm>
            <a:off x="0" y="767450"/>
            <a:ext cx="12192000" cy="0"/>
          </a:xfrm>
          <a:prstGeom prst="line">
            <a:avLst/>
          </a:prstGeom>
          <a:ln w="19050">
            <a:solidFill>
              <a:srgbClr val="6194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7EB7FA21-5E09-4397-AD09-53F794264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449" y="176248"/>
            <a:ext cx="1005250" cy="4055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8A0F63-96D1-4E3F-B8FC-160A6CCC0113}"/>
              </a:ext>
            </a:extLst>
          </p:cNvPr>
          <p:cNvSpPr txBox="1"/>
          <p:nvPr/>
        </p:nvSpPr>
        <p:spPr>
          <a:xfrm>
            <a:off x="218301" y="176248"/>
            <a:ext cx="2876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</a:t>
            </a:r>
            <a:r>
              <a:rPr lang="ko-KR" altLang="en-US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Encoding</a:t>
            </a:r>
            <a:endParaRPr lang="ko-KR" altLang="en-US" sz="24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2BDDBF-2185-4A0A-A0D2-4B8C5885260A}"/>
              </a:ext>
            </a:extLst>
          </p:cNvPr>
          <p:cNvSpPr txBox="1"/>
          <p:nvPr/>
        </p:nvSpPr>
        <p:spPr>
          <a:xfrm>
            <a:off x="610450" y="129662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Advantages</a:t>
            </a:r>
            <a:endParaRPr lang="ko-KR" altLang="en-US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056275-554E-4BB2-BBAD-621C56F41D32}"/>
              </a:ext>
            </a:extLst>
          </p:cNvPr>
          <p:cNvSpPr txBox="1"/>
          <p:nvPr/>
        </p:nvSpPr>
        <p:spPr>
          <a:xfrm>
            <a:off x="757597" y="2038492"/>
            <a:ext cx="5171724" cy="558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삼각함수를 활용할 경우 상대적 위치 탐색 가능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:</a:t>
            </a:r>
            <a:b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</a:b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삼각함수의 덧셈 정리에 의해 특정 위치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t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를 회전 변환하여 </a:t>
            </a:r>
            <a:r>
              <a:rPr lang="en-US" altLang="ko-KR" sz="1200" dirty="0" err="1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t+k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위치에 접근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2ACD9E-EFBC-48FA-A036-E1481779D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337" y="2936994"/>
            <a:ext cx="4697488" cy="66958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5D5562-B207-40D9-BEAA-575EFDE49212}"/>
              </a:ext>
            </a:extLst>
          </p:cNvPr>
          <p:cNvSpPr txBox="1"/>
          <p:nvPr/>
        </p:nvSpPr>
        <p:spPr>
          <a:xfrm>
            <a:off x="6262680" y="2038492"/>
            <a:ext cx="5551762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위치 간 거리에 대해 대칭적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(symmetric)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이고 거리가 멀 수록 잘 감소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B570027-8267-4D1A-B896-5E7A6334C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1756" y="2602266"/>
            <a:ext cx="3186941" cy="282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253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7357525-C4A7-4E24-899A-2DA4CFBE1EBB}"/>
              </a:ext>
            </a:extLst>
          </p:cNvPr>
          <p:cNvCxnSpPr/>
          <p:nvPr/>
        </p:nvCxnSpPr>
        <p:spPr>
          <a:xfrm>
            <a:off x="0" y="767450"/>
            <a:ext cx="12192000" cy="0"/>
          </a:xfrm>
          <a:prstGeom prst="line">
            <a:avLst/>
          </a:prstGeom>
          <a:ln w="19050">
            <a:solidFill>
              <a:srgbClr val="6194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7EB7FA21-5E09-4397-AD09-53F794264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449" y="176248"/>
            <a:ext cx="1005250" cy="4055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8A0F63-96D1-4E3F-B8FC-160A6CCC0113}"/>
              </a:ext>
            </a:extLst>
          </p:cNvPr>
          <p:cNvSpPr txBox="1"/>
          <p:nvPr/>
        </p:nvSpPr>
        <p:spPr>
          <a:xfrm>
            <a:off x="218301" y="176248"/>
            <a:ext cx="28761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</a:t>
            </a:r>
            <a:r>
              <a:rPr lang="ko-KR" altLang="en-US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24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Encoding</a:t>
            </a:r>
            <a:endParaRPr lang="ko-KR" altLang="en-US" sz="24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2BDDBF-2185-4A0A-A0D2-4B8C5885260A}"/>
              </a:ext>
            </a:extLst>
          </p:cNvPr>
          <p:cNvSpPr txBox="1"/>
          <p:nvPr/>
        </p:nvSpPr>
        <p:spPr>
          <a:xfrm>
            <a:off x="610450" y="1296621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ETC</a:t>
            </a:r>
            <a:endParaRPr lang="ko-KR" altLang="en-US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CA1A58-BA9E-4199-8C3E-DF8CF708BEC7}"/>
              </a:ext>
            </a:extLst>
          </p:cNvPr>
          <p:cNvSpPr txBox="1"/>
          <p:nvPr/>
        </p:nvSpPr>
        <p:spPr>
          <a:xfrm>
            <a:off x="6339840" y="1961364"/>
            <a:ext cx="4942162" cy="1358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 information</a:t>
            </a:r>
            <a:r>
              <a:rPr lang="ko-KR" altLang="en-US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의 유지</a:t>
            </a:r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: residual connection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 encoding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 더해진 임베딩 벡터의 인코딩 과정에서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 information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소실 위험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Residual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connection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설계를 통해 이를 방지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D8A2162-F681-4141-87F4-6B82B0793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477" y="3264849"/>
            <a:ext cx="4548323" cy="25472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F7493A0-0B82-43E3-B96F-C1A907506365}"/>
              </a:ext>
            </a:extLst>
          </p:cNvPr>
          <p:cNvSpPr txBox="1"/>
          <p:nvPr/>
        </p:nvSpPr>
        <p:spPr>
          <a:xfrm>
            <a:off x="909998" y="1961364"/>
            <a:ext cx="4942162" cy="1118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</a:t>
            </a:r>
            <a:r>
              <a:rPr lang="ko-KR" altLang="en-US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</a:t>
            </a:r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encoding</a:t>
            </a:r>
            <a:r>
              <a:rPr lang="ko-KR" altLang="en-US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 차원 </a:t>
            </a:r>
            <a:r>
              <a:rPr lang="en-US" altLang="ko-KR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== </a:t>
            </a:r>
            <a:r>
              <a:rPr lang="ko-KR" altLang="en-US" sz="1600" dirty="0">
                <a:solidFill>
                  <a:srgbClr val="6194F8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임베딩 벡터 차원</a:t>
            </a:r>
            <a:endParaRPr lang="en-US" altLang="ko-KR" sz="1600" dirty="0">
              <a:solidFill>
                <a:srgbClr val="6194F8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이론적으로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 encoding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의 차원은 임의의 짝수 차원으로 설정 가능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하지만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Transformer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모델 내부적으로 임베딩 벡터와 더해지기 때문에 </a:t>
            </a:r>
            <a:r>
              <a:rPr lang="en-US" altLang="ko-KR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positional encoding </a:t>
            </a:r>
            <a:r>
              <a:rPr lang="ko-KR" altLang="en-US" sz="1200" dirty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차원은 임베딩 벡터의 차원과 같게 설정</a:t>
            </a:r>
            <a:endParaRPr lang="en-US" altLang="ko-KR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851BA80-ADBE-4520-9F4F-95FF95F073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5405" y="3429000"/>
            <a:ext cx="2977078" cy="193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98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49C91B-77AC-46B7-A2E0-7B85900FAE5C}"/>
              </a:ext>
            </a:extLst>
          </p:cNvPr>
          <p:cNvSpPr txBox="1"/>
          <p:nvPr/>
        </p:nvSpPr>
        <p:spPr>
          <a:xfrm>
            <a:off x="0" y="3152001"/>
            <a:ext cx="121919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solidFill>
                  <a:srgbClr val="6194F8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감사합니다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F66E2F-E321-4E09-B5A6-F312FEB43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8449" y="176248"/>
            <a:ext cx="1005250" cy="40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51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252169855718940845BDFA48568869A" ma:contentTypeVersion="9" ma:contentTypeDescription="새 문서를 만듭니다." ma:contentTypeScope="" ma:versionID="ede2555043972ea95100c89340658e81">
  <xsd:schema xmlns:xsd="http://www.w3.org/2001/XMLSchema" xmlns:xs="http://www.w3.org/2001/XMLSchema" xmlns:p="http://schemas.microsoft.com/office/2006/metadata/properties" xmlns:ns3="0470bad4-05a1-4571-8de9-6f1a40071b30" targetNamespace="http://schemas.microsoft.com/office/2006/metadata/properties" ma:root="true" ma:fieldsID="5651d319ab036f43f4d802ca61cf40bd" ns3:_="">
    <xsd:import namespace="0470bad4-05a1-4571-8de9-6f1a40071b3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0bad4-05a1-4571-8de9-6f1a40071b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1FADBE-9B26-456D-B01B-F7CCC7E7AF35}">
  <ds:schemaRefs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0470bad4-05a1-4571-8de9-6f1a40071b30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5B9FB9A-9D14-427D-9385-94F1D933EB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B15BA7-FFA4-4854-A230-98A7ACDF8C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70bad4-05a1-4571-8de9-6f1a40071b3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381</Words>
  <Application>Microsoft Office PowerPoint</Application>
  <PresentationFormat>와이드스크린</PresentationFormat>
  <Paragraphs>55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AppleSDGothicNeoB00</vt:lpstr>
      <vt:lpstr>Arial</vt:lpstr>
      <vt:lpstr>맑은 고딕</vt:lpstr>
      <vt:lpstr>AppleSDGothicNeoSB00</vt:lpstr>
      <vt:lpstr>AppleSDGothicNeoR00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고지형</dc:creator>
  <cp:lastModifiedBy>silkstaff@office.uos.ac.kr</cp:lastModifiedBy>
  <cp:revision>81</cp:revision>
  <dcterms:created xsi:type="dcterms:W3CDTF">2021-02-14T13:41:10Z</dcterms:created>
  <dcterms:modified xsi:type="dcterms:W3CDTF">2021-02-14T17:50:15Z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0x0101003252169855718940845BDFA48568869A</vt:lpwstr>
  </property>
</Properties>
</file>

<file path=docProps/thumbnail.jpeg>
</file>